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9" r:id="rId2"/>
    <p:sldId id="325" r:id="rId3"/>
    <p:sldId id="326" r:id="rId4"/>
    <p:sldId id="328" r:id="rId5"/>
    <p:sldId id="340" r:id="rId6"/>
    <p:sldId id="341" r:id="rId7"/>
    <p:sldId id="319" r:id="rId8"/>
    <p:sldId id="338" r:id="rId9"/>
    <p:sldId id="332" r:id="rId10"/>
    <p:sldId id="337" r:id="rId11"/>
    <p:sldId id="331" r:id="rId12"/>
    <p:sldId id="321" r:id="rId13"/>
    <p:sldId id="322" r:id="rId14"/>
    <p:sldId id="333" r:id="rId15"/>
    <p:sldId id="335" r:id="rId16"/>
    <p:sldId id="343" r:id="rId17"/>
    <p:sldId id="334" r:id="rId18"/>
    <p:sldId id="339" r:id="rId19"/>
    <p:sldId id="342" r:id="rId20"/>
    <p:sldId id="323" r:id="rId21"/>
    <p:sldId id="330" r:id="rId22"/>
    <p:sldId id="324" r:id="rId23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C3EEDD8-9D8B-124D-BF4D-C38040C1EEC6}">
          <p14:sldIdLst>
            <p14:sldId id="299"/>
            <p14:sldId id="325"/>
          </p14:sldIdLst>
        </p14:section>
        <p14:section name="Übersicht" id="{A638F960-5BA2-BE4A-AB6D-9F3E34DBA7F7}">
          <p14:sldIdLst>
            <p14:sldId id="326"/>
            <p14:sldId id="328"/>
            <p14:sldId id="340"/>
            <p14:sldId id="341"/>
          </p14:sldIdLst>
        </p14:section>
        <p14:section name="Eventsystem" id="{642AE98B-2C2A-BE44-9B39-FD7B5F2B6532}">
          <p14:sldIdLst>
            <p14:sldId id="319"/>
            <p14:sldId id="338"/>
            <p14:sldId id="332"/>
            <p14:sldId id="337"/>
          </p14:sldIdLst>
        </p14:section>
        <p14:section name="Autorisierung" id="{76613E7F-A864-544E-9A21-4445544E9535}">
          <p14:sldIdLst>
            <p14:sldId id="331"/>
            <p14:sldId id="321"/>
            <p14:sldId id="322"/>
          </p14:sldIdLst>
        </p14:section>
        <p14:section name="Codequalität" id="{20A20631-C5C3-AD48-85F6-24EBF921A3E0}">
          <p14:sldIdLst>
            <p14:sldId id="333"/>
          </p14:sldIdLst>
        </p14:section>
        <p14:section name="Monitoring" id="{EF995F91-3B70-9940-AFB4-40CDA69408CE}">
          <p14:sldIdLst>
            <p14:sldId id="335"/>
            <p14:sldId id="343"/>
          </p14:sldIdLst>
        </p14:section>
        <p14:section name="Stresstest" id="{448D0A14-E3E7-2844-99B8-17F526EA870F}">
          <p14:sldIdLst>
            <p14:sldId id="334"/>
            <p14:sldId id="339"/>
          </p14:sldIdLst>
        </p14:section>
        <p14:section name="Ausblick" id="{2B8E120C-239C-BF45-B0F1-25821ED73DFC}">
          <p14:sldIdLst>
            <p14:sldId id="342"/>
          </p14:sldIdLst>
        </p14:section>
        <p14:section name="Fazit" id="{E5BF69F1-8B28-4F4C-8F5F-8EB66BA5B814}">
          <p14:sldIdLst>
            <p14:sldId id="323"/>
            <p14:sldId id="330"/>
          </p14:sldIdLst>
        </p14:section>
        <p14:section name="Ende" id="{5C178291-3FE3-FD44-9993-D34614778F8D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A24"/>
    <a:srgbClr val="4A5C66"/>
    <a:srgbClr val="FFFFFF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C39D79-4122-42C6-86C2-D8DFF047A005}" v="848" dt="2021-08-16T14:40:00.819"/>
    <p1510:client id="{3BCCB33E-CBC0-47B2-8DDF-8EBDE66E5286}" v="10" dt="2021-08-17T10:27:23.308"/>
    <p1510:client id="{5145EBCF-219F-4B36-829A-0EBFE602D863}" v="808" vWet="809" dt="2021-08-17T14:29:59.292"/>
    <p1510:client id="{63F66BFF-E4FC-4CE2-9D2B-B8D2CDAB1B41}" v="64" dt="2021-08-17T14:35:15.535"/>
    <p1510:client id="{8A8298F4-670D-4257-A31A-FDEF0FE7DB2E}" v="192" dt="2021-08-17T14:30:53.696"/>
    <p1510:client id="{9B602148-4379-4B02-B342-1FBA14FA9E4F}" v="1178" dt="2021-08-17T14:36:31.309"/>
    <p1510:client id="{DE1B4BD5-E1FE-4860-9DE2-7D4F150E9B07}" v="16" dt="2021-08-17T10:32:22.9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84" y="102"/>
      </p:cViewPr>
      <p:guideLst>
        <p:guide orient="horz" pos="3884"/>
        <p:guide pos="204"/>
        <p:guide orient="horz" pos="9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549A58-65A2-1C4E-BD33-6061F52BCE58}" type="datetimeFigureOut">
              <a:rPr lang="de-DE" altLang="de-DE"/>
              <a:pPr>
                <a:defRPr/>
              </a:pPr>
              <a:t>17.08.2021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8FA84D-43F1-B541-9232-7D50279E8043}" type="datetimeFigureOut">
              <a:rPr lang="de-DE" altLang="de-DE"/>
              <a:pPr>
                <a:defRPr/>
              </a:pPr>
              <a:t>17.08.2021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Hallo zusammen,</a:t>
            </a: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ich habe mir die Abgaben soweit angeschaut, jetzt steht den Präsentationen nichts mehr im Wege.</a:t>
            </a: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Für die Präsentationen braucht ihr nicht zwangsweise ausführliche Folien erstellen, ihr müsst diese auch nicht vorher einreichen. Auch lediglich Doku und laufendes Projekt vorstellen ist legitim.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Hier ein paar Anreize, was in eurer Präsentation vorkommen könnte:</a:t>
            </a:r>
          </a:p>
          <a:p>
            <a:pPr rtl="0"/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Informationen zum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Softwarestack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Vorstellung der Architektur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Infos zum Monitoring, wie die Services angeschlossen sind, wie der Stack da aufgebaut ist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Wie die Autorisierung bei den einzelnen Services funktioniert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Was das Gateway für Aufgaben übernimmt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Begründung, warum der Stresstest nun genau diese Routen testet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Was für eine Produktionsreife evtl. noch getan werden muss</a:t>
            </a:r>
          </a:p>
          <a:p>
            <a:pPr rtl="0"/>
            <a:endParaRPr lang="de-DE" sz="1200" b="0" i="0" u="none" strike="noStrike" kern="1200">
              <a:solidFill>
                <a:schemeClr val="tx1"/>
              </a:solidFill>
              <a:effectLst/>
              <a:latin typeface="Calibri" pitchFamily="34" charset="0"/>
              <a:ea typeface="MS PGothic" pitchFamily="34" charset="-128"/>
              <a:cs typeface="MS PGothic" charset="0"/>
            </a:endParaRP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Das Setting ist dabei eher zwischen euch als Entwicklerteam bzw. Junior-Architekten und mir als Senior-Architekt, also durchaus auch technischer Natur.</a:t>
            </a: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Denkt bitte an die Begrenzung von maximal 30 Minuten für den Vortrag.</a:t>
            </a: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Ich hoffe, die Infos helfen bei der Vorbereitung.</a:t>
            </a: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Liebe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Grüßse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 und bis dahin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Tom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870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latin typeface="Calibri"/>
                <a:ea typeface="MS PGothic"/>
                <a:cs typeface="Calibri"/>
              </a:rPr>
              <a:t>Übersicht: Jannis</a:t>
            </a:r>
            <a:br>
              <a:rPr lang="de-DE">
                <a:latin typeface="Calibri"/>
                <a:ea typeface="MS PGothic"/>
                <a:cs typeface="Calibri"/>
              </a:rPr>
            </a:br>
            <a:br>
              <a:rPr lang="de-DE">
                <a:latin typeface="Calibri"/>
                <a:ea typeface="MS PGothic"/>
                <a:cs typeface="Calibri"/>
              </a:rPr>
            </a:br>
            <a:r>
              <a:rPr lang="de-DE">
                <a:latin typeface="Calibri"/>
                <a:ea typeface="MS PGothic"/>
                <a:cs typeface="Calibri"/>
              </a:rPr>
              <a:t>Eventsystem:</a:t>
            </a:r>
          </a:p>
          <a:p>
            <a:endParaRPr lang="de-DE">
              <a:latin typeface="Calibri"/>
              <a:ea typeface="MS PGothic"/>
              <a:cs typeface="Calibri"/>
            </a:endParaRPr>
          </a:p>
          <a:p>
            <a:r>
              <a:rPr lang="de-DE">
                <a:latin typeface="Calibri"/>
                <a:ea typeface="MS PGothic"/>
                <a:cs typeface="Calibri"/>
              </a:rPr>
              <a:t>Event: Niklas</a:t>
            </a:r>
          </a:p>
          <a:p>
            <a:r>
              <a:rPr lang="de-DE">
                <a:latin typeface="Calibri"/>
                <a:ea typeface="MS PGothic"/>
                <a:cs typeface="Calibri"/>
              </a:rPr>
              <a:t>Saga: Dominik</a:t>
            </a:r>
          </a:p>
          <a:p>
            <a:endParaRPr lang="de-DE"/>
          </a:p>
          <a:p>
            <a:endParaRPr lang="de-DE"/>
          </a:p>
          <a:p>
            <a:r>
              <a:rPr lang="de-DE">
                <a:latin typeface="Calibri"/>
                <a:ea typeface="MS PGothic"/>
                <a:cs typeface="Calibri"/>
              </a:rPr>
              <a:t>Autorisierung:</a:t>
            </a:r>
            <a:endParaRPr lang="de-DE">
              <a:cs typeface="Calibri"/>
            </a:endParaRPr>
          </a:p>
          <a:p>
            <a:r>
              <a:rPr lang="de-DE">
                <a:latin typeface="Calibri"/>
                <a:ea typeface="MS PGothic"/>
                <a:cs typeface="Calibri"/>
              </a:rPr>
              <a:t>Autorisierung: Dominik</a:t>
            </a:r>
          </a:p>
          <a:p>
            <a:r>
              <a:rPr lang="de-DE">
                <a:latin typeface="Calibri"/>
                <a:ea typeface="MS PGothic"/>
                <a:cs typeface="Calibri"/>
              </a:rPr>
              <a:t>Rechtesystem der Domäne: Niels</a:t>
            </a:r>
          </a:p>
          <a:p>
            <a:endParaRPr lang="de-DE">
              <a:cs typeface="Calibri"/>
            </a:endParaRPr>
          </a:p>
          <a:p>
            <a:endParaRPr lang="de-DE"/>
          </a:p>
          <a:p>
            <a:r>
              <a:rPr lang="de-DE">
                <a:latin typeface="Calibri"/>
                <a:ea typeface="MS PGothic"/>
                <a:cs typeface="Calibri"/>
              </a:rPr>
              <a:t>Codequalität: Niklas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pPr>
              <a:defRPr/>
            </a:pPr>
            <a:r>
              <a:rPr lang="de-DE">
                <a:latin typeface="Calibri"/>
                <a:ea typeface="MS PGothic"/>
                <a:cs typeface="Calibri"/>
              </a:rPr>
              <a:t>Monitoring: Niels</a:t>
            </a:r>
            <a:endParaRPr lang="de-DE">
              <a:cs typeface="Calibri"/>
            </a:endParaRPr>
          </a:p>
          <a:p>
            <a:pPr>
              <a:defRPr/>
            </a:pPr>
            <a:endParaRPr lang="de-DE">
              <a:cs typeface="Calibri"/>
            </a:endParaRPr>
          </a:p>
          <a:p>
            <a:pPr>
              <a:defRPr/>
            </a:pPr>
            <a:r>
              <a:rPr lang="de-DE">
                <a:latin typeface="Calibri"/>
                <a:ea typeface="MS PGothic"/>
                <a:cs typeface="Calibri"/>
              </a:rPr>
              <a:t>Stresstest: Niels</a:t>
            </a:r>
            <a:endParaRPr lang="de-DE">
              <a:cs typeface="Calibri"/>
            </a:endParaRPr>
          </a:p>
          <a:p>
            <a:pPr>
              <a:defRPr/>
            </a:pPr>
            <a:r>
              <a:rPr lang="de-DE">
                <a:latin typeface="Calibri"/>
                <a:ea typeface="MS PGothic"/>
                <a:cs typeface="Calibri"/>
              </a:rPr>
              <a:t>(Datagenerator: Dominik) </a:t>
            </a:r>
            <a:endParaRPr lang="de-DE">
              <a:cs typeface="Calibri"/>
            </a:endParaRPr>
          </a:p>
          <a:p>
            <a:pPr>
              <a:defRPr/>
            </a:pPr>
            <a:endParaRPr lang="de-DE">
              <a:cs typeface="Calibri"/>
            </a:endParaRPr>
          </a:p>
          <a:p>
            <a:pPr>
              <a:defRPr/>
            </a:pPr>
            <a:r>
              <a:rPr lang="de-DE">
                <a:latin typeface="Calibri"/>
                <a:ea typeface="MS PGothic"/>
                <a:cs typeface="Calibri"/>
              </a:rPr>
              <a:t>Ausblick: Jannis</a:t>
            </a:r>
            <a:br>
              <a:rPr lang="de-DE">
                <a:latin typeface="Calibri"/>
                <a:ea typeface="MS PGothic"/>
                <a:cs typeface="Calibri"/>
              </a:rPr>
            </a:br>
            <a:br>
              <a:rPr lang="de-DE">
                <a:cs typeface="Calibri"/>
              </a:rPr>
            </a:br>
            <a:r>
              <a:rPr lang="de-DE">
                <a:latin typeface="Calibri"/>
                <a:ea typeface="MS PGothic"/>
                <a:cs typeface="Calibri"/>
              </a:rPr>
              <a:t>Retrospektive: Jannis / Team</a:t>
            </a: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6502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THM-giesse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1" name="Textfeld 2">
            <a:extLst>
              <a:ext uri="{FF2B5EF4-FFF2-40B4-BE49-F238E27FC236}">
                <a16:creationId xmlns:a16="http://schemas.microsoft.com/office/drawing/2014/main" id="{396B3FCA-8998-EE4A-961E-865DC3494D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509120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1984375" y="2564904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11604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837336"/>
            <a:ext cx="1122363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836341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89600" y="47805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548016"/>
            <a:ext cx="8373616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0"/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1" name="Textfeld 2">
            <a:extLst>
              <a:ext uri="{FF2B5EF4-FFF2-40B4-BE49-F238E27FC236}">
                <a16:creationId xmlns:a16="http://schemas.microsoft.com/office/drawing/2014/main" id="{6283B09D-1262-9B48-845C-DEA37447A8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80836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5" name="Textfeld 2">
            <a:extLst>
              <a:ext uri="{FF2B5EF4-FFF2-40B4-BE49-F238E27FC236}">
                <a16:creationId xmlns:a16="http://schemas.microsoft.com/office/drawing/2014/main" id="{CA6F17D1-17A0-D44C-8A7F-6CDEEA06CE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0"/>
            <a:ext cx="8493125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7020843" y="2271781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7020843" y="2696581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7020843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7020843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6" name="Textfeld 2">
            <a:extLst>
              <a:ext uri="{FF2B5EF4-FFF2-40B4-BE49-F238E27FC236}">
                <a16:creationId xmlns:a16="http://schemas.microsoft.com/office/drawing/2014/main" id="{8FE20A18-59B1-5743-810A-33266A6F5C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4083108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1921" y="1620000"/>
            <a:ext cx="4056543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620000"/>
            <a:ext cx="5634590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3060000"/>
            <a:ext cx="5634590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323849" y="1620000"/>
            <a:ext cx="6264375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606000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THM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6000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0" name="Textfeld 2">
            <a:extLst>
              <a:ext uri="{FF2B5EF4-FFF2-40B4-BE49-F238E27FC236}">
                <a16:creationId xmlns:a16="http://schemas.microsoft.com/office/drawing/2014/main" id="{502462BE-004E-7B44-A2BB-69934E74032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friedberg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0" name="Textfeld 2">
            <a:extLst>
              <a:ext uri="{FF2B5EF4-FFF2-40B4-BE49-F238E27FC236}">
                <a16:creationId xmlns:a16="http://schemas.microsoft.com/office/drawing/2014/main" id="{83657B99-2498-964E-AB63-84878C3D35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4939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giess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0" name="Textfeld 2">
            <a:extLst>
              <a:ext uri="{FF2B5EF4-FFF2-40B4-BE49-F238E27FC236}">
                <a16:creationId xmlns:a16="http://schemas.microsoft.com/office/drawing/2014/main" id="{B50CA6B4-B5FC-8D43-AF85-921DA76F8C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59059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879999" y="3204000"/>
            <a:ext cx="2880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000" y="3284985"/>
            <a:ext cx="237626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1" y="3717478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6156176" y="3861048"/>
            <a:ext cx="2376488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Mastertextformat</a:t>
            </a:r>
          </a:p>
        </p:txBody>
      </p:sp>
      <p:sp>
        <p:nvSpPr>
          <p:cNvPr id="12" name="Textfeld 2">
            <a:extLst>
              <a:ext uri="{FF2B5EF4-FFF2-40B4-BE49-F238E27FC236}">
                <a16:creationId xmlns:a16="http://schemas.microsoft.com/office/drawing/2014/main" id="{2D35EA9E-6274-DE47-A076-DDB931FC3F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3202932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608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/>
              <a:t>Text</a:t>
            </a:r>
            <a:endParaRPr lang="de-DE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020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/>
              <a:t>Text</a:t>
            </a:r>
            <a:endParaRPr lang="de-DE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82000" y="371654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/>
              <a:t>Text</a:t>
            </a:r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094413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24000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03848" y="1700213"/>
            <a:ext cx="2644625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3125" cy="576262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570277" y="1883197"/>
            <a:ext cx="2322825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3455207" y="1817219"/>
            <a:ext cx="2402667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6348413" y="1817219"/>
            <a:ext cx="2390775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984375" y="2780928"/>
            <a:ext cx="6756400" cy="1440160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437112"/>
            <a:ext cx="6756400" cy="1799655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9803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95968" y="4653136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924547"/>
            <a:ext cx="108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959350"/>
            <a:ext cx="11525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24000" y="1080000"/>
            <a:ext cx="8493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24000" y="1620000"/>
            <a:ext cx="84978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8350" y="6546850"/>
            <a:ext cx="477838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2" name="Grafik 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" y="360000"/>
            <a:ext cx="41592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2" r:id="rId3"/>
    <p:sldLayoutId id="2147484411" r:id="rId4"/>
    <p:sldLayoutId id="2147484415" r:id="rId5"/>
    <p:sldLayoutId id="2147484405" r:id="rId6"/>
    <p:sldLayoutId id="2147484426" r:id="rId7"/>
    <p:sldLayoutId id="2147484423" r:id="rId8"/>
    <p:sldLayoutId id="2147484420" r:id="rId9"/>
    <p:sldLayoutId id="2147484421" r:id="rId10"/>
    <p:sldLayoutId id="2147484406" r:id="rId11"/>
    <p:sldLayoutId id="2147484416" r:id="rId12"/>
    <p:sldLayoutId id="2147484417" r:id="rId13"/>
    <p:sldLayoutId id="2147484424" r:id="rId14"/>
    <p:sldLayoutId id="2147484407" r:id="rId15"/>
    <p:sldLayoutId id="2147484425" r:id="rId16"/>
    <p:sldLayoutId id="2147484422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42925" indent="-276225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Microservices</a:t>
            </a:r>
            <a:br>
              <a:rPr lang="de-DE" dirty="0"/>
            </a:br>
            <a:r>
              <a:rPr lang="de-DE" dirty="0"/>
              <a:t>Präsentation</a:t>
            </a:r>
            <a:br>
              <a:rPr lang="de-DE" dirty="0"/>
            </a:br>
            <a:r>
              <a:rPr lang="de-DE" dirty="0"/>
              <a:t>Gruppe 6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E67F8B4-8268-4D32-BC3B-09DDB877F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22315">
            <a:off x="40907" y="3165738"/>
            <a:ext cx="3306826" cy="2510772"/>
          </a:xfrm>
          <a:prstGeom prst="rect">
            <a:avLst/>
          </a:prstGeom>
          <a:scene3d>
            <a:camera prst="isometricOffAxis2Top">
              <a:rot lat="20400000" lon="17400000" rev="11400000"/>
            </a:camera>
            <a:lightRig rig="threePt" dir="t"/>
          </a:scene3d>
          <a:sp3d z="-476250"/>
        </p:spPr>
      </p:pic>
      <p:pic>
        <p:nvPicPr>
          <p:cNvPr id="3" name="Grafik 4">
            <a:extLst>
              <a:ext uri="{FF2B5EF4-FFF2-40B4-BE49-F238E27FC236}">
                <a16:creationId xmlns:a16="http://schemas.microsoft.com/office/drawing/2014/main" id="{11AD7C31-87D2-481D-8CCD-F34680F7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487" y="1794622"/>
            <a:ext cx="282390" cy="30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9603EDF5-4F4C-7645-B0A5-D02D456BA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232" y="1921316"/>
            <a:ext cx="8489537" cy="3814140"/>
          </a:xfr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AC9010F5-6465-9441-AFCE-8E9C2787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Eventsystem – Saga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24DFBE8-4FA2-B449-B3FE-E48BF1FF045B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7" y="256370"/>
            <a:ext cx="1439732" cy="648319"/>
            <a:chOff x="6538515" y="177983"/>
            <a:chExt cx="2249608" cy="101300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1B3B311-A5B2-6A4F-BD78-5E7F6786F84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E1E79DCB-69FF-754C-8C74-52009975AFED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F8FE6E6-0E38-B242-AC2E-4C53B4A10512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C7F47A7-0296-6E4F-9E2B-D413AC0A95B8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846C939-0185-034F-AE12-3F583A978984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86F2A4C-A857-914C-A79E-0C2286D0D5B7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C90132D-0480-E14A-B108-FD9AE48093F5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96F406A-4F38-F646-ADA3-79E43840115B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8056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452F114-452D-7845-B253-CA32A2C8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Vollständig JWT-basiert</a:t>
            </a:r>
          </a:p>
          <a:p>
            <a:r>
              <a:rPr lang="de-DE" dirty="0"/>
              <a:t>Vorteile</a:t>
            </a:r>
          </a:p>
          <a:p>
            <a:pPr lvl="1"/>
            <a:r>
              <a:rPr lang="de-DE" dirty="0"/>
              <a:t>Userinformation im Token gespeichert</a:t>
            </a:r>
          </a:p>
          <a:p>
            <a:pPr lvl="1"/>
            <a:r>
              <a:rPr lang="de-DE" dirty="0"/>
              <a:t>Gateway validiert nur Signatur</a:t>
            </a:r>
          </a:p>
          <a:p>
            <a:pPr lvl="1"/>
            <a:r>
              <a:rPr lang="de-DE" dirty="0"/>
              <a:t>Kein weiterer zentraler Speicher neben User-Service</a:t>
            </a:r>
          </a:p>
          <a:p>
            <a:r>
              <a:rPr lang="de-DE" dirty="0"/>
              <a:t>Nachteile</a:t>
            </a:r>
          </a:p>
          <a:p>
            <a:pPr lvl="1"/>
            <a:r>
              <a:rPr lang="de-DE" dirty="0"/>
              <a:t>Logout / Sperre schwierig</a:t>
            </a:r>
          </a:p>
          <a:p>
            <a:pPr lvl="1"/>
            <a:r>
              <a:rPr lang="de-DE" dirty="0"/>
              <a:t>Schlüssel in allen Services vorhanden</a:t>
            </a:r>
          </a:p>
          <a:p>
            <a:pPr lvl="1"/>
            <a:r>
              <a:rPr lang="de-DE" dirty="0"/>
              <a:t>JWT auf User-Seite muss regelmäßig erneuert werden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0AEC1F-E90B-8941-BC66-E71A7668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Autorisierung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54EB4E-115D-FA48-AE88-B47FF5604E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2A8AD68-5D9C-994D-AC77-F6DA2D025F3D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AB5C44F-EA1C-AD43-AFAD-132262C041B4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E92ABC26-934E-8A49-A067-1C59B9EB8C97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8560AFD-907F-FF44-8AAC-EF5BE783EA4F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BE2F2B7-939D-EE45-906D-F63145AF985C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3832A2B-3DB8-0B4A-957D-6FC40A410A1A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4B8BE88-D81F-744F-9F71-8CB45B6902D9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7157247-D1BE-D546-866C-C621EBC44B53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A053A69-703B-3A4A-8475-9622A716F7CD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84376A9C-2FCF-E44B-9B68-396A180E2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7207" y="1173040"/>
            <a:ext cx="1981321" cy="22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7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9603EDF5-4F4C-7645-B0A5-D02D456BA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579" y="1921316"/>
            <a:ext cx="8528843" cy="3814140"/>
          </a:xfr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AC9010F5-6465-9441-AFCE-8E9C2787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Autorisierung </a:t>
            </a:r>
            <a:r>
              <a:rPr lang="de-DE">
                <a:latin typeface="Arial"/>
                <a:ea typeface="MS PGothic"/>
                <a:cs typeface="Arial"/>
              </a:rPr>
              <a:t>–</a:t>
            </a:r>
            <a:r>
              <a:rPr lang="de-DE"/>
              <a:t> Ablauf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CBE9845-CADB-4B40-ACD3-C7E6BE11958A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D1C6C5D-9EB0-794B-AEB8-E7147FC563B5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8D22BB8-7CDB-DC40-ABA1-91EDB7244106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6B8088D-E9FD-A545-B3E6-44E8CB3EAAD1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11E3C13-EFE4-4D4A-AE2A-DE7D6D47DD8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217068A-78EB-6A45-8BF9-C1AEE8EC4022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D40FB70-CF00-4C47-8E8E-168AAC980A71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C02C291-4EA2-0043-BF53-FC789CA6921E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F37F092-9AAD-0F40-8F68-3E9FBAFF7ECD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22762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Ineinander aufeinander aufgebaute Rechtesysteme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Projektrolle vs. Globale Rolle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Soft &amp; Hard </a:t>
            </a:r>
            <a:r>
              <a:rPr lang="de-DE" dirty="0" err="1">
                <a:latin typeface="Arial"/>
                <a:ea typeface="MS PGothic"/>
                <a:cs typeface="Arial"/>
              </a:rPr>
              <a:t>Permissions</a:t>
            </a:r>
            <a:r>
              <a:rPr lang="de-DE" dirty="0">
                <a:latin typeface="Arial"/>
                <a:ea typeface="MS PGothic"/>
                <a:cs typeface="Arial"/>
              </a:rPr>
              <a:t> ↔ Rollensystem</a:t>
            </a:r>
            <a:endParaRPr lang="de-DE" dirty="0">
              <a:ea typeface="MS PGothic" pitchFamily="34" charset="-128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Autorisierung – Rechtesystem der Domäne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graphicFrame>
        <p:nvGraphicFramePr>
          <p:cNvPr id="2" name="Tabelle 15">
            <a:extLst>
              <a:ext uri="{FF2B5EF4-FFF2-40B4-BE49-F238E27FC236}">
                <a16:creationId xmlns:a16="http://schemas.microsoft.com/office/drawing/2014/main" id="{07E3580F-2A01-4A45-983D-C7FFE6DE7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579274"/>
              </p:ext>
            </p:extLst>
          </p:nvPr>
        </p:nvGraphicFramePr>
        <p:xfrm>
          <a:off x="215152" y="2958352"/>
          <a:ext cx="8722654" cy="342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213">
                  <a:extLst>
                    <a:ext uri="{9D8B030D-6E8A-4147-A177-3AD203B41FA5}">
                      <a16:colId xmlns:a16="http://schemas.microsoft.com/office/drawing/2014/main" val="798068501"/>
                    </a:ext>
                  </a:extLst>
                </a:gridCol>
                <a:gridCol w="1862138">
                  <a:extLst>
                    <a:ext uri="{9D8B030D-6E8A-4147-A177-3AD203B41FA5}">
                      <a16:colId xmlns:a16="http://schemas.microsoft.com/office/drawing/2014/main" val="388979898"/>
                    </a:ext>
                  </a:extLst>
                </a:gridCol>
                <a:gridCol w="5499303">
                  <a:extLst>
                    <a:ext uri="{9D8B030D-6E8A-4147-A177-3AD203B41FA5}">
                      <a16:colId xmlns:a16="http://schemas.microsoft.com/office/drawing/2014/main" val="2189106992"/>
                    </a:ext>
                  </a:extLst>
                </a:gridCol>
              </a:tblGrid>
              <a:tr h="421478">
                <a:tc>
                  <a:txBody>
                    <a:bodyPr/>
                    <a:lstStyle/>
                    <a:p>
                      <a:r>
                        <a:rPr lang="de-DE"/>
                        <a:t>Scope</a:t>
                      </a:r>
                    </a:p>
                  </a:txBody>
                  <a:tcPr>
                    <a:solidFill>
                      <a:srgbClr val="4A5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>
                    <a:solidFill>
                      <a:srgbClr val="4A5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Rechte</a:t>
                      </a:r>
                    </a:p>
                  </a:txBody>
                  <a:tcPr>
                    <a:solidFill>
                      <a:srgbClr val="4A5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575398"/>
                  </a:ext>
                </a:extLst>
              </a:tr>
              <a:tr h="421478">
                <a:tc rowSpan="3">
                  <a:txBody>
                    <a:bodyPr/>
                    <a:lstStyle/>
                    <a:p>
                      <a:r>
                        <a:rPr lang="de-DE"/>
                        <a:t>Global</a:t>
                      </a:r>
                    </a:p>
                  </a:txBody>
                  <a:tcPr>
                    <a:lnB w="19050">
                      <a:solidFill>
                        <a:schemeClr val="tx1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User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Issue &amp; Projekte erstellen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686286"/>
                  </a:ext>
                </a:extLst>
              </a:tr>
              <a:tr h="47308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Support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Projektname &amp; Issues verwalten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93325"/>
                  </a:ext>
                </a:extLst>
              </a:tr>
              <a:tr h="47308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Admin</a:t>
                      </a:r>
                    </a:p>
                  </a:txBody>
                  <a:tcPr>
                    <a:lnB w="1905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User verwalten &amp; jegliche Rechte</a:t>
                      </a:r>
                    </a:p>
                  </a:txBody>
                  <a:tcPr>
                    <a:lnB w="1905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62744"/>
                  </a:ext>
                </a:extLst>
              </a:tr>
              <a:tr h="739737">
                <a:tc rowSpan="3">
                  <a:txBody>
                    <a:bodyPr/>
                    <a:lstStyle/>
                    <a:p>
                      <a:r>
                        <a:rPr lang="de-DE"/>
                        <a:t>Projekt</a:t>
                      </a:r>
                    </a:p>
                  </a:txBody>
                  <a:tcPr>
                    <a:lnT w="19050">
                      <a:solidFill>
                        <a:schemeClr val="tx1"/>
                      </a:solidFill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User</a:t>
                      </a:r>
                    </a:p>
                  </a:txBody>
                  <a:tcPr>
                    <a:lnT w="19050">
                      <a:solidFill>
                        <a:schemeClr val="tx1"/>
                      </a:solidFill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Projektnamen &amp; Issues verwalten</a:t>
                      </a:r>
                      <a:br>
                        <a:rPr lang="de-DE"/>
                      </a:br>
                      <a:r>
                        <a:rPr lang="de-DE"/>
                        <a:t>Assignee von Issue</a:t>
                      </a:r>
                    </a:p>
                  </a:txBody>
                  <a:tcPr>
                    <a:lnT w="19050">
                      <a:solidFill>
                        <a:schemeClr val="tx1"/>
                      </a:solidFill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09091"/>
                  </a:ext>
                </a:extLst>
              </a:tr>
              <a:tr h="42147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Support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-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803175"/>
                  </a:ext>
                </a:extLst>
              </a:tr>
              <a:tr h="47308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dirty="0"/>
                        <a:t>Admin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dirty="0"/>
                        <a:t>Member und Projekt verwalten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109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7D6B93D-9F18-5640-977B-B79E8947F8C7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4048F58-F95E-F645-97C9-9BC36859A22A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BEFCED5-E1C4-DB4F-9642-654D6580BAB9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9057A30-8BBC-0E41-96F5-D9A40EA26662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9896582-C0DF-E64A-BC5E-ACE0AC7F527C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4B5F51A-218E-7141-BD9C-BA3B2E6AE264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5FDDAF54-A732-DA4C-A005-620F3B39F603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97A5096-CC1B-F244-823F-6452B0A51477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BEAF350-926B-B145-8B66-C8314C5D6E1F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3679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313A2B-BEE3-304C-893C-C3AC747FA3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10E2694-8CA8-C34D-9B54-7BF6E695C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Dokumentation</a:t>
            </a:r>
            <a:endParaRPr lang="de-DE" dirty="0"/>
          </a:p>
          <a:p>
            <a:pPr lvl="1"/>
            <a:r>
              <a:rPr lang="de-DE" dirty="0" err="1">
                <a:latin typeface="Arial"/>
                <a:ea typeface="MS PGothic"/>
                <a:cs typeface="Arial"/>
              </a:rPr>
              <a:t>OpenAPI</a:t>
            </a:r>
            <a:r>
              <a:rPr lang="de-DE" dirty="0">
                <a:latin typeface="Arial"/>
                <a:ea typeface="MS PGothic"/>
                <a:cs typeface="Arial"/>
              </a:rPr>
              <a:t> für die Dokumentation der Routen</a:t>
            </a:r>
          </a:p>
          <a:p>
            <a:pPr lvl="2"/>
            <a:r>
              <a:rPr lang="de-DE" dirty="0">
                <a:latin typeface="Arial"/>
                <a:ea typeface="MS PGothic"/>
                <a:cs typeface="Arial"/>
              </a:rPr>
              <a:t>Routenbeschreibungen</a:t>
            </a:r>
          </a:p>
          <a:p>
            <a:pPr lvl="2"/>
            <a:r>
              <a:rPr lang="de-DE" dirty="0">
                <a:latin typeface="Arial"/>
                <a:ea typeface="MS PGothic"/>
                <a:cs typeface="Arial"/>
              </a:rPr>
              <a:t>Übergabeparameter</a:t>
            </a:r>
          </a:p>
          <a:p>
            <a:pPr lvl="2"/>
            <a:r>
              <a:rPr lang="de-DE" dirty="0">
                <a:latin typeface="Arial"/>
                <a:ea typeface="MS PGothic"/>
                <a:cs typeface="Arial"/>
              </a:rPr>
              <a:t>Authentifizierung</a:t>
            </a:r>
          </a:p>
          <a:p>
            <a:pPr lvl="2"/>
            <a:r>
              <a:rPr lang="de-DE" dirty="0">
                <a:latin typeface="Arial"/>
                <a:ea typeface="MS PGothic"/>
                <a:cs typeface="Arial"/>
              </a:rPr>
              <a:t>Fehlercodes</a:t>
            </a:r>
          </a:p>
          <a:p>
            <a:pPr lvl="1"/>
            <a:r>
              <a:rPr lang="de-DE" dirty="0" err="1">
                <a:latin typeface="Arial"/>
                <a:ea typeface="MS PGothic"/>
                <a:cs typeface="Arial"/>
              </a:rPr>
              <a:t>JavaDoc</a:t>
            </a:r>
            <a:r>
              <a:rPr lang="de-DE" dirty="0">
                <a:latin typeface="Arial"/>
                <a:ea typeface="MS PGothic"/>
                <a:cs typeface="Arial"/>
              </a:rPr>
              <a:t> für die Dokumentation des Codes</a:t>
            </a:r>
          </a:p>
          <a:p>
            <a:r>
              <a:rPr lang="de-DE" dirty="0">
                <a:latin typeface="Arial"/>
                <a:ea typeface="MS PGothic"/>
                <a:cs typeface="Arial"/>
              </a:rPr>
              <a:t>Tests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Unit-Tests für Business-</a:t>
            </a:r>
            <a:r>
              <a:rPr lang="de-DE" dirty="0" err="1">
                <a:latin typeface="Arial"/>
                <a:ea typeface="MS PGothic"/>
                <a:cs typeface="Arial"/>
              </a:rPr>
              <a:t>Logic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 lvl="1"/>
            <a:r>
              <a:rPr lang="de-DE" dirty="0" err="1">
                <a:latin typeface="Arial"/>
                <a:ea typeface="MS PGothic"/>
                <a:cs typeface="Arial"/>
              </a:rPr>
              <a:t>JUnit</a:t>
            </a:r>
            <a:r>
              <a:rPr lang="de-DE" dirty="0">
                <a:latin typeface="Arial"/>
                <a:ea typeface="MS PGothic"/>
                <a:cs typeface="Arial"/>
              </a:rPr>
              <a:t> mit </a:t>
            </a:r>
            <a:r>
              <a:rPr lang="de-DE" dirty="0" err="1">
                <a:latin typeface="Arial"/>
                <a:ea typeface="MS PGothic"/>
                <a:cs typeface="Arial"/>
              </a:rPr>
              <a:t>Mockito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Stresstest mit Gatling</a:t>
            </a:r>
          </a:p>
          <a:p>
            <a:pPr lvl="1"/>
            <a:r>
              <a:rPr lang="de-DE">
                <a:latin typeface="Arial"/>
                <a:ea typeface="MS PGothic"/>
                <a:cs typeface="Arial"/>
              </a:rPr>
              <a:t>Postman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70780D-397A-4848-9C16-959BF3EF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Codequalität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EC0F41-F619-534C-8454-75188C97D7D8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20E1C0A-77A3-9A44-8252-4DDC244D412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AD29F4-1A7A-3F49-92BE-7386694F3A9C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7165FB5-7461-6641-B738-03E20603AA5A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3A80B09-29F4-3647-B383-9E552D7E25DF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C58346B-A44E-504A-9999-9EA19E191BBE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F9E9FF6-F77F-CE4E-B51D-65518BB5C59D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9997A50F-96B9-DB48-933E-62D86CE57BB4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F0780BB2-9FAA-3648-A04C-5671DD612AFB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3435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Verbund aus Micrometer, Influx und </a:t>
            </a:r>
            <a:r>
              <a:rPr lang="de-DE" dirty="0" err="1">
                <a:latin typeface="Arial"/>
                <a:ea typeface="MS PGothic"/>
                <a:cs typeface="Arial"/>
              </a:rPr>
              <a:t>Grafana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Micrometer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Extrahieren von Spring, JVM und HTTP-Metriken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Push der Daten jeder Minute</a:t>
            </a:r>
          </a:p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InfluxDB</a:t>
            </a:r>
            <a:r>
              <a:rPr lang="de-DE" dirty="0">
                <a:latin typeface="Arial"/>
                <a:ea typeface="MS PGothic"/>
                <a:cs typeface="Arial"/>
              </a:rPr>
              <a:t> 1.8.6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Time-Series-Database - optimiert für Messdaten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Effiziente Verwaltung &amp; Aggregation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Eine Datenbank pro Service</a:t>
            </a:r>
          </a:p>
          <a:p>
            <a:pPr lvl="1"/>
            <a:endParaRPr lang="de-DE" dirty="0">
              <a:ea typeface="MS PGothic" pitchFamily="34" charset="-128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Monitoring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C98656F-1FA2-664F-AA73-8CD67126A44A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615197C-AAC1-2643-8D6B-268A4810FF7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FEC5C69-A1ED-A241-BAD8-E33CD1FA1C02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88F9D2-9959-454F-9D13-88377B429D5A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220C9F3-1D58-CA47-A5D4-7EAA877FED80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9C6D0D8-69F9-FD4E-AD9D-506D16EC55B6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F2CAA1A-6C61-704F-B4EF-9350D54F2016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E4C512B-F81F-ED40-A15C-8DA3032DC29E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1B2C3FA-7860-E744-8E4E-00AE27D460C3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4173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Arial"/>
                <a:ea typeface="MS PGothic"/>
                <a:cs typeface="Arial"/>
              </a:rPr>
              <a:t>Grafana</a:t>
            </a:r>
            <a:endParaRPr lang="de-DE" dirty="0"/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Anzeige von Zeitdaten</a:t>
            </a:r>
            <a:endParaRPr lang="de-DE" dirty="0">
              <a:ea typeface="MS PGothic" pitchFamily="34" charset="-128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Diverse Panels und Aufbereitungen</a:t>
            </a:r>
            <a:endParaRPr lang="de-DE" dirty="0">
              <a:ea typeface="MS PGothic" pitchFamily="34" charset="-128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Wiederholungen von Gruppierungen</a:t>
            </a:r>
            <a:endParaRPr lang="de-DE" dirty="0">
              <a:latin typeface="Arial"/>
              <a:ea typeface="MS PGothic" pitchFamily="34" charset="-128"/>
              <a:cs typeface="Arial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Übersichtliche Aufbereitung in Echtzeit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Monitoring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C98656F-1FA2-664F-AA73-8CD67126A44A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615197C-AAC1-2643-8D6B-268A4810FF7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FEC5C69-A1ED-A241-BAD8-E33CD1FA1C02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88F9D2-9959-454F-9D13-88377B429D5A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220C9F3-1D58-CA47-A5D4-7EAA877FED80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9C6D0D8-69F9-FD4E-AD9D-506D16EC55B6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F2CAA1A-6C61-704F-B4EF-9350D54F2016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E4C512B-F81F-ED40-A15C-8DA3032DC29E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1B2C3FA-7860-E744-8E4E-00AE27D460C3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" name="Grafik 10">
            <a:extLst>
              <a:ext uri="{FF2B5EF4-FFF2-40B4-BE49-F238E27FC236}">
                <a16:creationId xmlns:a16="http://schemas.microsoft.com/office/drawing/2014/main" id="{05A266E8-516E-4A02-A2A9-7ED89B09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4" y="1104807"/>
            <a:ext cx="3110752" cy="2281703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59AC2D76-E56A-4EF0-8BD1-6DB59DC7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5" y="3880373"/>
            <a:ext cx="3110752" cy="22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Framework "Gatling" in Scala</a:t>
            </a:r>
            <a:endParaRPr lang="de-DE" dirty="0"/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Verfügbar via Maven, </a:t>
            </a:r>
            <a:r>
              <a:rPr lang="de-DE" dirty="0" err="1">
                <a:latin typeface="Arial"/>
                <a:ea typeface="MS PGothic"/>
                <a:cs typeface="Arial"/>
              </a:rPr>
              <a:t>Gradle</a:t>
            </a:r>
            <a:r>
              <a:rPr lang="de-DE" dirty="0">
                <a:latin typeface="Arial"/>
                <a:ea typeface="MS PGothic"/>
                <a:cs typeface="Arial"/>
              </a:rPr>
              <a:t> &amp; </a:t>
            </a:r>
            <a:r>
              <a:rPr lang="de-DE" dirty="0" err="1">
                <a:latin typeface="Arial"/>
                <a:ea typeface="MS PGothic"/>
                <a:cs typeface="Arial"/>
              </a:rPr>
              <a:t>sbt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Erstellen von Szenarien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Zustandslos außerhalb eines Szenarios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Session mit Attributen innerhalb eines Szenarios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Zusammenstecken von einzelnen Schritten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Vorbereitete Aktionen in Gruppierungen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Feeder für Zufallsdaten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Wartezeit zwischen Aktionen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Stresstest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EE2A697-612F-7D47-8AD2-0C5195B25191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03F87F-B5D7-FD41-A14B-F6281FEA559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2F916FB-9CA0-8648-A6BF-140819D41117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C9E68F9-58FD-5D40-83E2-17CE031451D0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EBFB836-2480-294E-8814-463B675B283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8189F54-32A5-E242-B736-CBE1349A66C7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2EA46AE-ACC2-F747-9464-35C279822E8D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56A6C9E-87A6-9B4E-80AD-7D40F8806F99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4A5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AA1D4D5-50EF-3C46-8CE5-5A2C8579AAAF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13632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Parallele oder Serielle Ausführung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Arbeit auf Live-System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Konstante Nutzerzahl pro Sekunde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Burst von User</a:t>
            </a:r>
            <a:endParaRPr lang="de-DE" dirty="0">
              <a:ea typeface="MS PGothic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Auswertung via HTML-Seite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Detaillierte Auflistung von Anfragezeiten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Aufschlüsselung nach Anfrage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Erfolgsquote und Metriken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Anzeige von Systemstatus via </a:t>
            </a:r>
            <a:r>
              <a:rPr lang="de-DE" dirty="0" err="1">
                <a:latin typeface="Arial"/>
                <a:ea typeface="MS PGothic"/>
                <a:cs typeface="Arial"/>
              </a:rPr>
              <a:t>Grafana</a:t>
            </a:r>
            <a:endParaRPr lang="de-DE" dirty="0">
              <a:latin typeface="Arial"/>
              <a:ea typeface="MS PGothic"/>
              <a:cs typeface="Arial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Stresstest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EE2A697-612F-7D47-8AD2-0C5195B25191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03F87F-B5D7-FD41-A14B-F6281FEA559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2F916FB-9CA0-8648-A6BF-140819D41117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C9E68F9-58FD-5D40-83E2-17CE031451D0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EBFB836-2480-294E-8814-463B675B283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8189F54-32A5-E242-B736-CBE1349A66C7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2EA46AE-ACC2-F747-9464-35C279822E8D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56A6C9E-87A6-9B4E-80AD-7D40F8806F99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4A5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AA1D4D5-50EF-3C46-8CE5-5A2C8579AAAF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4278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Analysetools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Informationen zur Testabdeckung</a:t>
            </a:r>
            <a:endParaRPr lang="de-DE" dirty="0">
              <a:ea typeface="MS PGothic" pitchFamily="34" charset="-128"/>
            </a:endParaRPr>
          </a:p>
          <a:p>
            <a:pPr marL="266700"/>
            <a:r>
              <a:rPr lang="de-DE" dirty="0">
                <a:latin typeface="Arial"/>
                <a:ea typeface="MS PGothic"/>
                <a:cs typeface="Arial"/>
              </a:rPr>
              <a:t>Automatisiertes </a:t>
            </a:r>
            <a:r>
              <a:rPr lang="de-DE" dirty="0" err="1">
                <a:latin typeface="Arial"/>
                <a:ea typeface="MS PGothic"/>
                <a:cs typeface="Arial"/>
              </a:rPr>
              <a:t>Deployment</a:t>
            </a:r>
            <a:r>
              <a:rPr lang="de-DE" dirty="0">
                <a:latin typeface="Arial"/>
                <a:ea typeface="MS PGothic"/>
                <a:cs typeface="Arial"/>
              </a:rPr>
              <a:t> (CI/CD)</a:t>
            </a:r>
          </a:p>
          <a:p>
            <a:pPr lvl="1"/>
            <a:r>
              <a:rPr lang="de-DE" dirty="0" err="1">
                <a:latin typeface="Arial"/>
                <a:ea typeface="MS PGothic"/>
                <a:cs typeface="Arial"/>
              </a:rPr>
              <a:t>Staging</a:t>
            </a:r>
            <a:r>
              <a:rPr lang="de-DE" dirty="0">
                <a:latin typeface="Arial"/>
                <a:ea typeface="MS PGothic"/>
                <a:cs typeface="Arial"/>
              </a:rPr>
              <a:t>-Umgebung hinzufügen</a:t>
            </a:r>
          </a:p>
          <a:p>
            <a:r>
              <a:rPr lang="de-DE" dirty="0">
                <a:latin typeface="Arial"/>
                <a:ea typeface="MS PGothic"/>
                <a:cs typeface="Arial"/>
              </a:rPr>
              <a:t>Bottlenecks erkennen und ausmerzen</a:t>
            </a:r>
            <a:endParaRPr lang="de-DE" dirty="0"/>
          </a:p>
          <a:p>
            <a:r>
              <a:rPr lang="de-DE" dirty="0">
                <a:latin typeface="Arial"/>
                <a:ea typeface="MS PGothic"/>
                <a:cs typeface="Arial"/>
              </a:rPr>
              <a:t>Service-Skalierung je nach Auslastung</a:t>
            </a:r>
          </a:p>
          <a:p>
            <a:r>
              <a:rPr lang="de-DE" dirty="0" err="1">
                <a:latin typeface="Arial"/>
                <a:ea typeface="MS PGothic"/>
                <a:cs typeface="Arial"/>
              </a:rPr>
              <a:t>Alerting</a:t>
            </a:r>
            <a:r>
              <a:rPr lang="de-DE" dirty="0">
                <a:latin typeface="Arial"/>
                <a:ea typeface="MS PGothic"/>
                <a:cs typeface="Arial"/>
              </a:rPr>
              <a:t> bei Überschreitung von Metrik-Schwellwerten</a:t>
            </a:r>
          </a:p>
          <a:p>
            <a:r>
              <a:rPr lang="de-DE" dirty="0">
                <a:latin typeface="Arial"/>
                <a:ea typeface="MS PGothic"/>
                <a:cs typeface="Arial"/>
              </a:rPr>
              <a:t>API-Gateway Filtereinstellungen verfeinern</a:t>
            </a:r>
          </a:p>
          <a:p>
            <a:endParaRPr lang="de-DE" dirty="0">
              <a:latin typeface="Arial"/>
              <a:ea typeface="MS PGothic"/>
              <a:cs typeface="Arial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EE2A697-612F-7D47-8AD2-0C5195B25191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03F87F-B5D7-FD41-A14B-F6281FEA559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2F916FB-9CA0-8648-A6BF-140819D41117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C9E68F9-58FD-5D40-83E2-17CE031451D0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EBFB836-2480-294E-8814-463B675B283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8189F54-32A5-E242-B736-CBE1349A66C7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2EA46AE-ACC2-F747-9464-35C279822E8D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56A6C9E-87A6-9B4E-80AD-7D40F8806F99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AA1D4D5-50EF-3C46-8CE5-5A2C8579AAAF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5669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C165E20-1C6B-6049-9F12-44E57C53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D6828B-5326-1645-AFF0-7F79221D60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352BBA5-7697-BF46-AACC-1B7B9BA7C5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Technologie und Grundarchitektur der Services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9D90B0-9ED4-984F-8C66-D6819E1D4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Eventsystem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ADA0904-6C4A-3842-B6C5-0261347E1C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/>
              <a:t>Art der Events und Kommunikations-struktur</a:t>
            </a:r>
          </a:p>
          <a:p>
            <a:r>
              <a:rPr lang="de-DE">
                <a:latin typeface="Arial"/>
                <a:ea typeface="MS PGothic"/>
                <a:cs typeface="Arial"/>
              </a:rPr>
              <a:t>Saga Pattern</a:t>
            </a: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71DBBD9-7A4B-9B44-B624-2A43A92184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Autorisierung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7A623EE-6331-6F4A-97D0-9ACA214CC2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/>
              <a:t>Gateway, Interne Anfragen und Rechtesystem der Domäne</a:t>
            </a:r>
          </a:p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9535623-193C-504A-B3D8-DC7E6F9F3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/>
              <a:t>Codequalität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4114EC2-D04A-CE48-B748-46DF19DC6B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Unit-Tests und</a:t>
            </a:r>
          </a:p>
          <a:p>
            <a:r>
              <a:rPr lang="de-DE">
                <a:latin typeface="Arial"/>
                <a:ea typeface="MS PGothic"/>
                <a:cs typeface="Arial"/>
              </a:rPr>
              <a:t>Dokumentation</a:t>
            </a:r>
          </a:p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3B7986-FE8E-5340-8E1C-2FE9BBD1B3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Monitoring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E1248B4-5C07-3C4D-AAB1-767132E128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err="1"/>
              <a:t>Micrometer</a:t>
            </a:r>
            <a:r>
              <a:rPr lang="de-DE"/>
              <a:t>, </a:t>
            </a:r>
            <a:r>
              <a:rPr lang="de-DE" err="1"/>
              <a:t>Influx</a:t>
            </a:r>
            <a:r>
              <a:rPr lang="de-DE"/>
              <a:t> und </a:t>
            </a:r>
            <a:r>
              <a:rPr lang="de-DE" err="1"/>
              <a:t>Grafana</a:t>
            </a:r>
            <a:endParaRPr lang="de-DE"/>
          </a:p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E50EC7-DE02-D747-B93D-2A473786C7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Stresstest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017A9E2D-DFC8-D14E-BB4B-0C9BABE3C3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Gatling: Wie, Womit und Warum?</a:t>
            </a:r>
          </a:p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BFD09A-D8BA-C043-9C93-409B8E9EB2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B10CD1-6300-144B-B699-85FEEB6B48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Produktionsreife</a:t>
            </a:r>
          </a:p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F8EF109-AF40-5A42-9E72-380157D691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/>
              <a:t>Retrospektive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9BBB890-EE4A-024B-B2F2-AD90746880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/>
              <a:t>Rückblick auf die Projektarbeit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07990BD-62E7-604A-9874-9C2E34DB340D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0C76F26-3625-404F-A60A-3791B02EA4F0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8E2C4C8-0580-2E45-BE18-9D212D4BFD88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BA13F0E-7444-464C-B55D-38233488A0EE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0F4CD8D-C643-6F46-AFEB-AF54673DDDBD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153A8ED-0BAD-6940-87D5-A433B698F1B1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DDF4B5B-2230-A44B-B6A8-E02DEC2F793F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7E86424-8529-9645-8E40-AB20C0738839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C38A93E-37BC-F940-95BF-7F6B66EEF449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8415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Gleichmäßige Aufgabenverteilung</a:t>
            </a:r>
            <a:endParaRPr lang="de-DE" dirty="0"/>
          </a:p>
          <a:p>
            <a:r>
              <a:rPr lang="de-DE" dirty="0">
                <a:latin typeface="Arial"/>
                <a:ea typeface="MS PGothic"/>
                <a:cs typeface="Arial"/>
              </a:rPr>
              <a:t>Unabhängiges Development</a:t>
            </a:r>
          </a:p>
          <a:p>
            <a:r>
              <a:rPr lang="de-DE" dirty="0">
                <a:latin typeface="Arial"/>
                <a:ea typeface="MS PGothic"/>
                <a:cs typeface="Arial"/>
              </a:rPr>
              <a:t>Zielsetzung von Meeting zu Meeting</a:t>
            </a:r>
            <a:endParaRPr lang="de-DE" dirty="0"/>
          </a:p>
          <a:p>
            <a:r>
              <a:rPr lang="de-DE" dirty="0">
                <a:latin typeface="Arial"/>
                <a:ea typeface="MS PGothic"/>
                <a:cs typeface="Arial"/>
              </a:rPr>
              <a:t>Pair-</a:t>
            </a:r>
            <a:r>
              <a:rPr lang="de-DE" dirty="0" err="1">
                <a:latin typeface="Arial"/>
                <a:ea typeface="MS PGothic"/>
                <a:cs typeface="Arial"/>
              </a:rPr>
              <a:t>Programming</a:t>
            </a:r>
            <a:endParaRPr lang="de-DE" dirty="0" err="1"/>
          </a:p>
          <a:p>
            <a:r>
              <a:rPr lang="de-DE" dirty="0">
                <a:latin typeface="Arial"/>
                <a:ea typeface="MS PGothic"/>
                <a:cs typeface="Arial"/>
              </a:rPr>
              <a:t>Neues Paradigma - Reaktive Programmierung</a:t>
            </a:r>
            <a:endParaRPr lang="de-DE" dirty="0"/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Steile Lernkurve, lange Einarbeitungszeit</a:t>
            </a:r>
            <a:endParaRPr lang="de-DE" dirty="0">
              <a:ea typeface="MS PGothic" pitchFamily="34" charset="-128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Einfache Implementierungen wurden anfangs zur Herausforderung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Eingeschränkte Technologiewahl durch fehlende Treiber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Spring Dokumentationen teilweise nicht trennscharf.</a:t>
            </a:r>
            <a:endParaRPr lang="de-DE" dirty="0">
              <a:ea typeface="MS PGothic" pitchFamily="34" charset="-128"/>
            </a:endParaRPr>
          </a:p>
          <a:p>
            <a:pPr marL="266700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Retrospektive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EE2A697-612F-7D47-8AD2-0C5195B25191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03F87F-B5D7-FD41-A14B-F6281FEA559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2F916FB-9CA0-8648-A6BF-140819D41117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C9E68F9-58FD-5D40-83E2-17CE031451D0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EBFB836-2480-294E-8814-463B675B283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8189F54-32A5-E242-B736-CBE1349A66C7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2EA46AE-ACC2-F747-9464-35C279822E8D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56A6C9E-87A6-9B4E-80AD-7D40F8806F99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AA1D4D5-50EF-3C46-8CE5-5A2C8579AAAF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Grafik 16" descr="Ein Bild, das Person, drinnen enthält.&#10;&#10;Beschreibung automatisch generiert.">
            <a:extLst>
              <a:ext uri="{FF2B5EF4-FFF2-40B4-BE49-F238E27FC236}">
                <a16:creationId xmlns:a16="http://schemas.microsoft.com/office/drawing/2014/main" id="{ECED5B27-F7DA-469C-8374-6CD69C28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65" y="632010"/>
            <a:ext cx="268944" cy="2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92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03D46A7-6023-4137-8B7F-2460794A5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ea typeface="MS PGothic"/>
                <a:cs typeface="Arial"/>
              </a:rPr>
              <a:t>Spannendes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Projekt</a:t>
            </a:r>
            <a:endParaRPr lang="en-US" dirty="0">
              <a:latin typeface="Arial"/>
              <a:ea typeface="MS PGothic"/>
              <a:cs typeface="Arial"/>
            </a:endParaRPr>
          </a:p>
          <a:p>
            <a:r>
              <a:rPr lang="en-US" dirty="0" err="1">
                <a:latin typeface="Arial"/>
                <a:ea typeface="MS PGothic"/>
                <a:cs typeface="Arial"/>
              </a:rPr>
              <a:t>Gute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Einführung</a:t>
            </a:r>
            <a:r>
              <a:rPr lang="en-US" dirty="0">
                <a:latin typeface="Arial"/>
                <a:ea typeface="MS PGothic"/>
                <a:cs typeface="Arial"/>
              </a:rPr>
              <a:t> in die </a:t>
            </a:r>
            <a:r>
              <a:rPr lang="en-US" dirty="0" err="1">
                <a:latin typeface="Arial"/>
                <a:ea typeface="MS PGothic"/>
                <a:cs typeface="Arial"/>
              </a:rPr>
              <a:t>chaotische</a:t>
            </a:r>
            <a:r>
              <a:rPr lang="en-US" dirty="0">
                <a:latin typeface="Arial"/>
                <a:ea typeface="MS PGothic"/>
                <a:cs typeface="Arial"/>
              </a:rPr>
              <a:t> Welt von Microservices</a:t>
            </a:r>
          </a:p>
          <a:p>
            <a:r>
              <a:rPr lang="en-US" dirty="0" err="1">
                <a:latin typeface="Arial"/>
                <a:ea typeface="MS PGothic"/>
                <a:cs typeface="Arial"/>
              </a:rPr>
              <a:t>Inhaltlich</a:t>
            </a:r>
            <a:r>
              <a:rPr lang="en-US" dirty="0">
                <a:latin typeface="Arial"/>
                <a:ea typeface="MS PGothic"/>
                <a:cs typeface="Arial"/>
              </a:rPr>
              <a:t> </a:t>
            </a:r>
            <a:r>
              <a:rPr lang="en-US" dirty="0" err="1">
                <a:latin typeface="Arial"/>
                <a:ea typeface="MS PGothic"/>
                <a:cs typeface="Arial"/>
              </a:rPr>
              <a:t>viel</a:t>
            </a:r>
            <a:r>
              <a:rPr lang="en-US" dirty="0">
                <a:latin typeface="Arial"/>
                <a:ea typeface="MS PGothic"/>
                <a:cs typeface="Arial"/>
              </a:rPr>
              <a:t> Arbeit und gut </a:t>
            </a:r>
            <a:r>
              <a:rPr lang="en-US" dirty="0" err="1">
                <a:latin typeface="Arial"/>
                <a:ea typeface="MS PGothic"/>
                <a:cs typeface="Arial"/>
              </a:rPr>
              <a:t>anspruchsvoll</a:t>
            </a:r>
            <a:endParaRPr lang="en-US" dirty="0"/>
          </a:p>
          <a:p>
            <a:r>
              <a:rPr lang="en-US" dirty="0">
                <a:latin typeface="Arial"/>
                <a:ea typeface="MS PGothic"/>
                <a:cs typeface="Arial"/>
              </a:rPr>
              <a:t>Gradle </a:t>
            </a:r>
            <a:r>
              <a:rPr lang="en-US" dirty="0" err="1">
                <a:latin typeface="Arial"/>
                <a:ea typeface="MS PGothic"/>
                <a:cs typeface="Arial"/>
              </a:rPr>
              <a:t>ist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mächtig</a:t>
            </a:r>
            <a:r>
              <a:rPr lang="en-US" dirty="0">
                <a:latin typeface="Arial"/>
                <a:ea typeface="MS PGothic"/>
                <a:cs typeface="Arial"/>
              </a:rPr>
              <a:t>, </a:t>
            </a:r>
            <a:r>
              <a:rPr lang="en-US" dirty="0" err="1">
                <a:latin typeface="Arial"/>
                <a:ea typeface="MS PGothic"/>
                <a:cs typeface="Arial"/>
              </a:rPr>
              <a:t>aber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sollte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mit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Bedacht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eingesetzt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werden</a:t>
            </a:r>
            <a:endParaRPr lang="en-US" dirty="0">
              <a:latin typeface="Arial"/>
              <a:ea typeface="MS PGothic"/>
              <a:cs typeface="Arial"/>
            </a:endParaRPr>
          </a:p>
          <a:p>
            <a:r>
              <a:rPr lang="en-US" dirty="0">
                <a:latin typeface="Arial"/>
                <a:ea typeface="MS PGothic"/>
                <a:cs typeface="Arial"/>
              </a:rPr>
              <a:t>Memes </a:t>
            </a:r>
            <a:r>
              <a:rPr lang="en-US" dirty="0" err="1">
                <a:latin typeface="Arial"/>
                <a:ea typeface="MS PGothic"/>
                <a:cs typeface="Arial"/>
              </a:rPr>
              <a:t>sind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schwer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zu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rotieren</a:t>
            </a:r>
            <a:endParaRPr lang="en-US" dirty="0"/>
          </a:p>
          <a:p>
            <a:r>
              <a:rPr lang="en-US" dirty="0" err="1">
                <a:latin typeface="Arial"/>
                <a:ea typeface="MS PGothic"/>
                <a:cs typeface="Arial"/>
              </a:rPr>
              <a:t>Abschlusspräsentationen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anderer</a:t>
            </a:r>
            <a:r>
              <a:rPr lang="en-US" dirty="0">
                <a:latin typeface="Arial"/>
                <a:ea typeface="MS PGothic"/>
                <a:cs typeface="Arial"/>
              </a:rPr>
              <a:t> Teams </a:t>
            </a:r>
            <a:r>
              <a:rPr lang="en-US" dirty="0" err="1">
                <a:latin typeface="Arial"/>
                <a:ea typeface="MS PGothic"/>
                <a:cs typeface="Arial"/>
              </a:rPr>
              <a:t>wären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interessant</a:t>
            </a:r>
            <a:r>
              <a:rPr lang="en-US" dirty="0">
                <a:latin typeface="Arial"/>
                <a:ea typeface="MS PGothic"/>
                <a:cs typeface="Arial"/>
              </a:rPr>
              <a:t> </a:t>
            </a:r>
            <a:r>
              <a:rPr lang="en-US" dirty="0" err="1">
                <a:latin typeface="Arial"/>
                <a:ea typeface="MS PGothic"/>
                <a:cs typeface="Arial"/>
              </a:rPr>
              <a:t>gewesen</a:t>
            </a:r>
            <a:endParaRPr lang="en-US" dirty="0">
              <a:latin typeface="Arial"/>
              <a:ea typeface="MS PGothic"/>
              <a:cs typeface="Arial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ACEA2C-AC8C-224B-A212-F094AA74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1B8C5-7D46-DF48-91C1-71FC46319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D65F67B-A9BD-6A4C-BCD7-096DCCC115BF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729E1606-F440-0546-9EBA-301025A8207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20FE915-7510-C240-86CC-677A04F8646F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52B843C-121E-2A4F-9880-64E7F6133390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175CD00-3F74-F044-B7F4-6DFDB6BB2AC7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0104967-B00D-AD48-8F00-73EA0DF0AE3C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C0536BD-0AD9-1D4C-B5F1-62D84C9A54EB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9255B99-6E22-CA4C-A888-13DCA9FB747E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6A68120-DCCA-4644-B581-6657A17AD0D8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7944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F6F4753-B030-E14B-B6FF-58620F72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BC4C43-3648-7B47-BBCF-EF7BDBA7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  <p:pic>
        <p:nvPicPr>
          <p:cNvPr id="1026" name="Picture 2" descr="Willy Wonka Sarcasm Meme meme">
            <a:extLst>
              <a:ext uri="{FF2B5EF4-FFF2-40B4-BE49-F238E27FC236}">
                <a16:creationId xmlns:a16="http://schemas.microsoft.com/office/drawing/2014/main" id="{208955B9-057D-D74D-A420-5022C0D08D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059" y="1547813"/>
            <a:ext cx="5541644" cy="46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D898E4-8B61-6746-9C32-5877BC02F493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8ED8B3B-06FD-D340-B2A2-955EDAD57E69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F9CBC6B-8E6F-734C-AD9F-77EB00389364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35BC9C4-49E9-1647-BCCB-1A1551D29D23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010E6D01-8053-3A41-B14B-56CF9B0B55C8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94E2C09-0FE0-4040-96FD-7C9BA46A2E55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CD84922-8494-614D-B892-97E0E0506CA2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C45529B-1862-9F4A-8305-C2FFDB172D21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45F8E55-115D-2A4C-8915-8058C6B3E7DC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3522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27662D2-5396-4844-8A73-6C0AF582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Spring Boot (Services)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PostgreSQL / MongoDB / </a:t>
            </a:r>
            <a:r>
              <a:rPr lang="de-DE" dirty="0" err="1">
                <a:latin typeface="Arial"/>
                <a:ea typeface="MS PGothic"/>
                <a:cs typeface="Arial"/>
              </a:rPr>
              <a:t>InfluxDB</a:t>
            </a:r>
            <a:r>
              <a:rPr lang="de-DE" dirty="0">
                <a:latin typeface="Arial"/>
                <a:ea typeface="MS PGothic"/>
                <a:cs typeface="Arial"/>
              </a:rPr>
              <a:t> (Datenhaltung)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ActiveMQ</a:t>
            </a:r>
            <a:r>
              <a:rPr lang="de-DE" dirty="0">
                <a:latin typeface="Arial"/>
                <a:ea typeface="MS PGothic"/>
                <a:cs typeface="Arial"/>
              </a:rPr>
              <a:t> (Message Broker)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Docker (Orchestrierung)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Gradle</a:t>
            </a:r>
            <a:r>
              <a:rPr lang="de-DE" dirty="0">
                <a:latin typeface="Arial"/>
                <a:ea typeface="MS PGothic"/>
                <a:cs typeface="Arial"/>
              </a:rPr>
              <a:t> / Maven (</a:t>
            </a:r>
            <a:r>
              <a:rPr lang="de-DE" dirty="0" err="1">
                <a:latin typeface="Arial"/>
                <a:ea typeface="MS PGothic"/>
                <a:cs typeface="Arial"/>
              </a:rPr>
              <a:t>Build</a:t>
            </a:r>
            <a:r>
              <a:rPr lang="de-DE" dirty="0">
                <a:latin typeface="Arial"/>
                <a:ea typeface="MS PGothic"/>
                <a:cs typeface="Arial"/>
              </a:rPr>
              <a:t> Tasks)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Grafana</a:t>
            </a:r>
            <a:r>
              <a:rPr lang="de-DE" dirty="0">
                <a:latin typeface="Arial"/>
                <a:ea typeface="MS PGothic"/>
                <a:cs typeface="Arial"/>
              </a:rPr>
              <a:t> (Monitoring)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Gatling (Stresstests)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OpenAPI</a:t>
            </a:r>
            <a:r>
              <a:rPr lang="de-DE" dirty="0">
                <a:latin typeface="Arial"/>
                <a:ea typeface="MS PGothic"/>
                <a:cs typeface="Arial"/>
              </a:rPr>
              <a:t> (API-Dokumentation)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Postman (Manuelles API-Testen)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6F6BDC2-E0C5-4ABC-A3A8-D96B9335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Übersicht – Technologien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69D32B-7C3F-42A0-A5D7-5934CAC01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3</a:t>
            </a:fld>
            <a:endParaRPr lang="de-DE" alt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BE0F226-A8DE-0141-8070-F72B8130D884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C375B10-0474-1E40-B369-15A766586B28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2BB6886-1A6C-9840-AF6D-E3679F8F87A0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9044463-4CE6-9141-B214-16BB7CF15F87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8ACB26F-0EDE-764C-83EB-9601A3023A9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6CB7751-9858-B64D-ADCF-588051A2CF9A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B5A8784-0BE3-4445-9276-FF2976C21B0F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99AE842-EC44-FF42-A109-57C8F4610977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91D4C8-469C-C844-B39B-DC46A0F0DD4E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8986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>
            <a:extLst>
              <a:ext uri="{FF2B5EF4-FFF2-40B4-BE49-F238E27FC236}">
                <a16:creationId xmlns:a16="http://schemas.microsoft.com/office/drawing/2014/main" id="{D3DC11BB-60CA-41C5-A7CF-3562EF40B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799" y="1548016"/>
            <a:ext cx="5858018" cy="4617288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6F6BDC2-E0C5-4ABC-A3A8-D96B9335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Übersicht – Architektur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69D32B-7C3F-42A0-A5D7-5934CAC01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4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6131EC-794E-7746-9846-6A942DEE18CA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B9F3C42-C59F-2F44-83ED-1B86F4CEBA5F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C993342-8BAD-414D-B057-4D6876007925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885A2B6-FA6A-0D4B-9873-6A6D943FE07C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3512EEB-427D-D146-8C1E-CB40F06A89B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CA4CC92-695F-F24D-8DBD-2E7FCF3EE467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EF19B1F-99E9-7C41-8BD4-73957258FAD7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111C785-87AB-6F44-84AF-BF93F589134C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D31D160-8666-0145-918D-2D210E5660BB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2017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27662D2-5396-4844-8A73-6C0AF582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Gateway</a:t>
            </a:r>
            <a:endParaRPr lang="de-DE" dirty="0"/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Autorisiert Anfragen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Leitet Anfragen an Services weiter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Spring Cloud Gateway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Services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Verarbeiten Anfragen nach ihrem eigenen </a:t>
            </a:r>
            <a:r>
              <a:rPr lang="de-DE" dirty="0" err="1">
                <a:latin typeface="Arial"/>
                <a:ea typeface="MS PGothic"/>
                <a:cs typeface="Arial"/>
              </a:rPr>
              <a:t>Bounded</a:t>
            </a:r>
            <a:r>
              <a:rPr lang="de-DE" dirty="0">
                <a:latin typeface="Arial"/>
                <a:ea typeface="MS PGothic"/>
                <a:cs typeface="Arial"/>
              </a:rPr>
              <a:t> </a:t>
            </a:r>
            <a:r>
              <a:rPr lang="de-DE" dirty="0" err="1">
                <a:latin typeface="Arial"/>
                <a:ea typeface="MS PGothic"/>
                <a:cs typeface="Arial"/>
              </a:rPr>
              <a:t>Context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Meist CRUD-Operationen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Persistieren Daten in ihrer eigenen Datenbank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Lösen Events aus</a:t>
            </a:r>
          </a:p>
          <a:p>
            <a:pPr>
              <a:lnSpc>
                <a:spcPct val="150000"/>
              </a:lnSpc>
            </a:pPr>
            <a:endParaRPr lang="de-DE" dirty="0">
              <a:ea typeface="MS PGothic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6F6BDC2-E0C5-4ABC-A3A8-D96B9335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Übersicht – Architektur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69D32B-7C3F-42A0-A5D7-5934CAC01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5</a:t>
            </a:fld>
            <a:endParaRPr lang="de-DE" alt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BE0F226-A8DE-0141-8070-F72B8130D884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C375B10-0474-1E40-B369-15A766586B28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2BB6886-1A6C-9840-AF6D-E3679F8F87A0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9044463-4CE6-9141-B214-16BB7CF15F87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8ACB26F-0EDE-764C-83EB-9601A3023A9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6CB7751-9858-B64D-ADCF-588051A2CF9A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B5A8784-0BE3-4445-9276-FF2976C21B0F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99AE842-EC44-FF42-A109-57C8F4610977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91D4C8-469C-C844-B39B-DC46A0F0DD4E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6400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27662D2-5396-4844-8A73-6C0AF582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Message Broker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Verteilt Events an Services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News-Service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Akkumuliert Zustandsänderungen im Gesamtsystem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Monitoring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Trackt Informationen bzgl. Anfragen und Antworten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Zeit, Häufigkeit, Status, Auslastung, etc.</a:t>
            </a:r>
            <a:endParaRPr lang="de-DE" dirty="0">
              <a:ea typeface="MS PGothic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6F6BDC2-E0C5-4ABC-A3A8-D96B9335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Übersicht – Architektur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69D32B-7C3F-42A0-A5D7-5934CAC01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6</a:t>
            </a:fld>
            <a:endParaRPr lang="de-DE" alt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BE0F226-A8DE-0141-8070-F72B8130D884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C375B10-0474-1E40-B369-15A766586B28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2BB6886-1A6C-9840-AF6D-E3679F8F87A0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9044463-4CE6-9141-B214-16BB7CF15F87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8ACB26F-0EDE-764C-83EB-9601A3023A9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6CB7751-9858-B64D-ADCF-588051A2CF9A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B5A8784-0BE3-4445-9276-FF2976C21B0F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99AE842-EC44-FF42-A109-57C8F4610977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91D4C8-469C-C844-B39B-DC46A0F0DD4E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2180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33">
            <a:extLst>
              <a:ext uri="{FF2B5EF4-FFF2-40B4-BE49-F238E27FC236}">
                <a16:creationId xmlns:a16="http://schemas.microsoft.com/office/drawing/2014/main" id="{F32AEBD8-F75A-4B41-ACA0-C13C17DF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Eventsystem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1B838B8-146A-9C47-A621-005792C0777D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5EDB3B6D-9F30-FD45-8501-8FD41C84EAB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526B544-E3E3-B54D-BD96-A239EA219581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5287E90-6246-714C-82D8-821FED763073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471D40-8AE8-1448-BD32-F2F1557020FE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515C873-E1D1-4D45-A3F3-330FAB8C98C0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2729E0F8-AF59-8A4E-8A9F-F4B752042783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A17D2E5-FCE4-8545-8755-A0449760847F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CFF27B8A-4188-8F43-AA2D-E489A3F3B290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" name="Grafik 2">
            <a:extLst>
              <a:ext uri="{FF2B5EF4-FFF2-40B4-BE49-F238E27FC236}">
                <a16:creationId xmlns:a16="http://schemas.microsoft.com/office/drawing/2014/main" id="{8DDAA87D-F5EE-46B1-98BB-A97A84BE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00" y="1972773"/>
            <a:ext cx="3859200" cy="1616455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1A06569F-9907-4EED-927A-EA72B890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400" y="3967127"/>
            <a:ext cx="6991200" cy="2163745"/>
          </a:xfrm>
          <a:prstGeom prst="rect">
            <a:avLst/>
          </a:prstGeom>
        </p:spPr>
      </p:pic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04C4BB7E-46EC-4B8A-865C-B293B575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620000"/>
            <a:ext cx="5634590" cy="46172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ActiveMQ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Dataevents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Datenmanagement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Domainevents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Servicespezifisch</a:t>
            </a:r>
          </a:p>
          <a:p>
            <a:pPr lvl="1">
              <a:lnSpc>
                <a:spcPct val="150000"/>
              </a:lnSpc>
            </a:pPr>
            <a:endParaRPr lang="de-DE" dirty="0">
              <a:latin typeface="Arial"/>
              <a:ea typeface="MS P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75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33">
            <a:extLst>
              <a:ext uri="{FF2B5EF4-FFF2-40B4-BE49-F238E27FC236}">
                <a16:creationId xmlns:a16="http://schemas.microsoft.com/office/drawing/2014/main" id="{F32AEBD8-F75A-4B41-ACA0-C13C17DF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Eventsystem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1B838B8-146A-9C47-A621-005792C0777D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5EDB3B6D-9F30-FD45-8501-8FD41C84EAB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526B544-E3E3-B54D-BD96-A239EA219581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5287E90-6246-714C-82D8-821FED763073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471D40-8AE8-1448-BD32-F2F1557020FE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515C873-E1D1-4D45-A3F3-330FAB8C98C0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2729E0F8-AF59-8A4E-8A9F-F4B752042783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A17D2E5-FCE4-8545-8755-A0449760847F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CFF27B8A-4188-8F43-AA2D-E489A3F3B290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" name="Grafik 8">
            <a:extLst>
              <a:ext uri="{FF2B5EF4-FFF2-40B4-BE49-F238E27FC236}">
                <a16:creationId xmlns:a16="http://schemas.microsoft.com/office/drawing/2014/main" id="{D2C05A9F-B0B3-465D-974D-4310EE7E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00" y="1828515"/>
            <a:ext cx="5443200" cy="42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5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1F94EE88-7534-E745-AF07-71D6C17DD4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28" r="-24028"/>
          <a:stretch/>
        </p:blipFill>
        <p:spPr>
          <a:xfrm>
            <a:off x="5872165" y="1098962"/>
            <a:ext cx="2943226" cy="5138328"/>
          </a:xfr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7E6E3D1-64AF-694C-B539-30C466BF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/>
              <a:t>Zusätzliches </a:t>
            </a:r>
            <a:r>
              <a:rPr lang="de-DE" sz="2000" dirty="0" err="1"/>
              <a:t>ActiveMQ</a:t>
            </a:r>
            <a:r>
              <a:rPr lang="de-DE" sz="2000" dirty="0"/>
              <a:t> Topic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Choreographie-Pattern</a:t>
            </a:r>
          </a:p>
          <a:p>
            <a:pPr lvl="1"/>
            <a:r>
              <a:rPr lang="de-DE" sz="2000" dirty="0"/>
              <a:t>Service initiiert und koordiniert</a:t>
            </a:r>
          </a:p>
          <a:p>
            <a:pPr lvl="1"/>
            <a:r>
              <a:rPr lang="de-DE" sz="2000" dirty="0"/>
              <a:t>Kein eigenständiger </a:t>
            </a:r>
            <a:r>
              <a:rPr lang="de-DE" sz="2000" dirty="0" err="1"/>
              <a:t>Orchestrator</a:t>
            </a:r>
            <a:r>
              <a:rPr lang="de-DE" sz="2000" dirty="0"/>
              <a:t>-Service</a:t>
            </a:r>
          </a:p>
          <a:p>
            <a:pPr lvl="1"/>
            <a:r>
              <a:rPr lang="de-DE" sz="2000" dirty="0"/>
              <a:t>Services speichern Daten für kompensierende Transaktionen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Datenhaltung derzeit im Arbeitsspeicher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Eine Saga ist ein Objekt in Services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678F566-E017-9C47-B9BA-5E82DBB5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Eventsystem </a:t>
            </a:r>
            <a:r>
              <a:rPr lang="de-DE">
                <a:latin typeface="Arial"/>
                <a:ea typeface="MS PGothic"/>
                <a:cs typeface="Arial"/>
              </a:rPr>
              <a:t>–</a:t>
            </a:r>
            <a:r>
              <a:rPr lang="de-DE"/>
              <a:t> Saga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1B838B8-146A-9C47-A621-005792C0777D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5EDB3B6D-9F30-FD45-8501-8FD41C84EAB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526B544-E3E3-B54D-BD96-A239EA219581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5287E90-6246-714C-82D8-821FED763073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471D40-8AE8-1448-BD32-F2F1557020FE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515C873-E1D1-4D45-A3F3-330FAB8C98C0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2729E0F8-AF59-8A4E-8A9F-F4B752042783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A17D2E5-FCE4-8545-8755-A0449760847F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CFF27B8A-4188-8F43-AA2D-E489A3F3B290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78680292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0</TotalTime>
  <Words>826</Words>
  <Application>Microsoft Office PowerPoint</Application>
  <PresentationFormat>Bildschirmpräsentation (4:3)</PresentationFormat>
  <Paragraphs>223</Paragraphs>
  <Slides>22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THM-Folienmaster</vt:lpstr>
      <vt:lpstr>PowerPoint-Präsentation</vt:lpstr>
      <vt:lpstr>Gliederung</vt:lpstr>
      <vt:lpstr>Übersicht – Technologien</vt:lpstr>
      <vt:lpstr>Übersicht – Architektur</vt:lpstr>
      <vt:lpstr>Übersicht – Architektur</vt:lpstr>
      <vt:lpstr>Übersicht – Architektur</vt:lpstr>
      <vt:lpstr>Eventsystem</vt:lpstr>
      <vt:lpstr>Eventsystem</vt:lpstr>
      <vt:lpstr>Eventsystem – Saga</vt:lpstr>
      <vt:lpstr>Eventsystem – Saga</vt:lpstr>
      <vt:lpstr>Autorisierung</vt:lpstr>
      <vt:lpstr>Autorisierung – Ablauf</vt:lpstr>
      <vt:lpstr>Autorisierung – Rechtesystem der Domäne</vt:lpstr>
      <vt:lpstr>Codequalität</vt:lpstr>
      <vt:lpstr>Monitoring</vt:lpstr>
      <vt:lpstr>Monitoring</vt:lpstr>
      <vt:lpstr>Stresstest</vt:lpstr>
      <vt:lpstr>Stresstest</vt:lpstr>
      <vt:lpstr>Ausblick</vt:lpstr>
      <vt:lpstr>Retrospektive</vt:lpstr>
      <vt:lpstr>Fazit</vt:lpstr>
      <vt:lpstr>Ende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Dominik Kröll</cp:lastModifiedBy>
  <cp:revision>28</cp:revision>
  <cp:lastPrinted>2017-11-28T10:01:39Z</cp:lastPrinted>
  <dcterms:created xsi:type="dcterms:W3CDTF">2017-11-01T14:34:44Z</dcterms:created>
  <dcterms:modified xsi:type="dcterms:W3CDTF">2021-08-17T14:36:31Z</dcterms:modified>
</cp:coreProperties>
</file>